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notesMasterIdLst>
    <p:notesMasterId r:id="rId8"/>
  </p:notesMasterIdLst>
  <p:sldIdLst>
    <p:sldId id="338" r:id="rId2"/>
    <p:sldId id="2356" r:id="rId3"/>
    <p:sldId id="2355" r:id="rId4"/>
    <p:sldId id="2353" r:id="rId5"/>
    <p:sldId id="260" r:id="rId6"/>
    <p:sldId id="2331" r:id="rId7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2990" autoAdjust="0"/>
  </p:normalViewPr>
  <p:slideViewPr>
    <p:cSldViewPr snapToGrid="0">
      <p:cViewPr varScale="1">
        <p:scale>
          <a:sx n="72" d="100"/>
          <a:sy n="72" d="100"/>
        </p:scale>
        <p:origin x="102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1BE66DA-DE36-4F01-9331-EF645F1F7C5F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2CFF194C-9619-40B7-9733-83494643ED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212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ihe.net/index.php/Integration_Statemen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iki.ihe.net/index.php/Open-Source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46580" fontAlgn="base">
              <a:spcBef>
                <a:spcPct val="0"/>
              </a:spcBef>
              <a:spcAft>
                <a:spcPct val="0"/>
              </a:spcAft>
              <a:defRPr/>
            </a:pPr>
            <a:fld id="{F4AC1A4D-C1B6-458D-9658-2E5D86FB6CBA}" type="slidenum">
              <a:rPr lang="en-US">
                <a:solidFill>
                  <a:srgbClr val="000000"/>
                </a:solidFill>
                <a:latin typeface="Arial" charset="0"/>
                <a:cs typeface="Arial" charset="0"/>
              </a:rPr>
              <a:pPr defTabSz="946580"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0850" y="720725"/>
            <a:ext cx="6402388" cy="3602038"/>
          </a:xfrm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148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FF194C-9619-40B7-9733-83494643ED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750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FF194C-9619-40B7-9733-83494643ED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4941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37797" fontAlgn="base">
              <a:spcBef>
                <a:spcPct val="0"/>
              </a:spcBef>
              <a:spcAft>
                <a:spcPct val="0"/>
              </a:spcAft>
              <a:defRPr/>
            </a:pPr>
            <a:fld id="{1D27111E-FC2B-4A84-BB26-67BA3BE2E651}" type="slidenum">
              <a:rPr lang="en-US">
                <a:solidFill>
                  <a:srgbClr val="000000"/>
                </a:solidFill>
                <a:latin typeface="Arial" charset="0"/>
                <a:cs typeface="Arial" charset="0"/>
              </a:rPr>
              <a:pPr defTabSz="937797"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n-US" dirty="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32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0850" y="720725"/>
            <a:ext cx="6402388" cy="3602038"/>
          </a:xfrm>
          <a:ln/>
        </p:spPr>
      </p:sp>
      <p:sp>
        <p:nvSpPr>
          <p:cNvPr id="132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4000" dirty="0"/>
              <a:t>Product Registry </a:t>
            </a:r>
          </a:p>
          <a:p>
            <a:pPr lvl="1"/>
            <a:r>
              <a:rPr lang="en-US" sz="3600" dirty="0">
                <a:hlinkClick r:id="rId3"/>
              </a:rPr>
              <a:t>https://wiki.ihe.net/index.php/Integration_Statement</a:t>
            </a:r>
            <a:r>
              <a:rPr lang="en-US" sz="3600" dirty="0"/>
              <a:t> </a:t>
            </a:r>
          </a:p>
          <a:p>
            <a:r>
              <a:rPr lang="en-US" sz="4000" dirty="0"/>
              <a:t>Open Source  </a:t>
            </a:r>
          </a:p>
          <a:p>
            <a:pPr lvl="1"/>
            <a:r>
              <a:rPr lang="en-US" sz="3600" dirty="0">
                <a:hlinkClick r:id="rId4"/>
              </a:rPr>
              <a:t>https://wiki.ihe.net/index.php/Open-Source</a:t>
            </a:r>
            <a:r>
              <a:rPr lang="en-US" sz="3600" dirty="0"/>
              <a:t> </a:t>
            </a:r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035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DE28D-81C5-49CC-9DB4-D00C594AA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4F258B-88A4-4635-A6B9-8A0CD2B31C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4D000-E0DE-428D-A1A4-F584D16AC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7545-D25C-4A45-A7C8-D2A5B0BB0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92F5E-C5AB-4DFC-95AB-AE65A95C8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2D860F6-DE1C-4697-BCBA-A25A15CD8A4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26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0E0B4-94F4-4C36-8A61-7A3BDA6E3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794E81-40B4-4263-BE14-A78AD31C6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37237-DA13-4F13-9DCE-EC98F9053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86F3DC-1D96-4976-9D0D-1BE95E493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3B70E-43E9-4467-BAEF-12FF1227E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99C2A83-EF00-401F-BC21-C4B046CA19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884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B78F96-1B49-4EAD-ADB4-B7E6D48E0E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F59F28-BB52-4155-A719-F05A70409D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922B3-B906-47D0-A2C8-9283373CB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C41BF-A59A-4D51-B775-529A79DCB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D01F7-6814-4051-9CC2-CC71D736A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50C496-3AA9-45BC-97EB-A98B2975A25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269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03970" y="228321"/>
            <a:ext cx="11784061" cy="5639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13BE25-90D9-457A-8297-313575C5D3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2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599238"/>
            <a:ext cx="12192000" cy="2594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983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403655" y="6607476"/>
            <a:ext cx="10950145" cy="258762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728">
                <a:solidFill>
                  <a:schemeClr val="bg1"/>
                </a:solidFill>
              </a:defRPr>
            </a:lvl1pPr>
            <a:lvl2pPr marL="332832" indent="0">
              <a:buNone/>
              <a:defRPr sz="728">
                <a:solidFill>
                  <a:schemeClr val="bg1"/>
                </a:solidFill>
              </a:defRPr>
            </a:lvl2pPr>
            <a:lvl3pPr marL="665665" indent="0">
              <a:buNone/>
              <a:defRPr sz="728">
                <a:solidFill>
                  <a:schemeClr val="bg1"/>
                </a:solidFill>
              </a:defRPr>
            </a:lvl3pPr>
            <a:lvl4pPr marL="998497" indent="0">
              <a:buNone/>
              <a:defRPr sz="728">
                <a:solidFill>
                  <a:schemeClr val="bg1"/>
                </a:solidFill>
              </a:defRPr>
            </a:lvl4pPr>
            <a:lvl5pPr marL="1331330" indent="0">
              <a:buNone/>
              <a:defRPr sz="72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599198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6598508"/>
            <a:ext cx="12192000" cy="2594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983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403655" y="6607476"/>
            <a:ext cx="10950145" cy="258762"/>
          </a:xfrm>
        </p:spPr>
        <p:txBody>
          <a:bodyPr>
            <a:noAutofit/>
          </a:bodyPr>
          <a:lstStyle>
            <a:lvl1pPr marL="0" indent="0">
              <a:buNone/>
              <a:defRPr sz="728">
                <a:solidFill>
                  <a:schemeClr val="bg1"/>
                </a:solidFill>
              </a:defRPr>
            </a:lvl1pPr>
            <a:lvl2pPr marL="332832" indent="0">
              <a:buNone/>
              <a:defRPr sz="728">
                <a:solidFill>
                  <a:schemeClr val="bg1"/>
                </a:solidFill>
              </a:defRPr>
            </a:lvl2pPr>
            <a:lvl3pPr marL="665665" indent="0">
              <a:buNone/>
              <a:defRPr sz="728">
                <a:solidFill>
                  <a:schemeClr val="bg1"/>
                </a:solidFill>
              </a:defRPr>
            </a:lvl3pPr>
            <a:lvl4pPr marL="998497" indent="0">
              <a:buNone/>
              <a:defRPr sz="728">
                <a:solidFill>
                  <a:schemeClr val="bg1"/>
                </a:solidFill>
              </a:defRPr>
            </a:lvl4pPr>
            <a:lvl5pPr marL="1331330" indent="0">
              <a:buNone/>
              <a:defRPr sz="72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742620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5632"/>
            <a:ext cx="5102352" cy="508133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598508"/>
            <a:ext cx="12192000" cy="2594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983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03655" y="6607476"/>
            <a:ext cx="10950145" cy="258762"/>
          </a:xfrm>
        </p:spPr>
        <p:txBody>
          <a:bodyPr>
            <a:noAutofit/>
          </a:bodyPr>
          <a:lstStyle>
            <a:lvl1pPr marL="0" indent="0">
              <a:buNone/>
              <a:defRPr sz="728">
                <a:solidFill>
                  <a:schemeClr val="bg1"/>
                </a:solidFill>
              </a:defRPr>
            </a:lvl1pPr>
            <a:lvl2pPr marL="332832" indent="0">
              <a:buNone/>
              <a:defRPr sz="728">
                <a:solidFill>
                  <a:schemeClr val="bg1"/>
                </a:solidFill>
              </a:defRPr>
            </a:lvl2pPr>
            <a:lvl3pPr marL="665665" indent="0">
              <a:buNone/>
              <a:defRPr sz="728">
                <a:solidFill>
                  <a:schemeClr val="bg1"/>
                </a:solidFill>
              </a:defRPr>
            </a:lvl3pPr>
            <a:lvl4pPr marL="998497" indent="0">
              <a:buNone/>
              <a:defRPr sz="728">
                <a:solidFill>
                  <a:schemeClr val="bg1"/>
                </a:solidFill>
              </a:defRPr>
            </a:lvl4pPr>
            <a:lvl5pPr marL="1331330" indent="0">
              <a:buNone/>
              <a:defRPr sz="72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89845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91018"/>
            <a:ext cx="12192000" cy="62669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83"/>
          </a:p>
        </p:txBody>
      </p:sp>
      <p:sp>
        <p:nvSpPr>
          <p:cNvPr id="4" name="Rectangle 3"/>
          <p:cNvSpPr/>
          <p:nvPr userDrawn="1"/>
        </p:nvSpPr>
        <p:spPr>
          <a:xfrm>
            <a:off x="0" y="6490276"/>
            <a:ext cx="12192000" cy="18837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8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3753"/>
            <a:ext cx="10515600" cy="886732"/>
          </a:xfrm>
          <a:prstGeom prst="rect">
            <a:avLst/>
          </a:prstGeom>
        </p:spPr>
        <p:txBody>
          <a:bodyPr/>
          <a:lstStyle>
            <a:lvl1pPr algn="l">
              <a:defRPr sz="1966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35123" y="175102"/>
            <a:ext cx="2704983" cy="26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2649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s FHI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 userDrawn="1"/>
        </p:nvSpPr>
        <p:spPr>
          <a:xfrm>
            <a:off x="9829801" y="5444192"/>
            <a:ext cx="2232280" cy="103200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165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FHIR® Resources: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5632"/>
            <a:ext cx="5102352" cy="508133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598508"/>
            <a:ext cx="12192000" cy="2594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983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03655" y="6607476"/>
            <a:ext cx="10950145" cy="258762"/>
          </a:xfrm>
        </p:spPr>
        <p:txBody>
          <a:bodyPr>
            <a:noAutofit/>
          </a:bodyPr>
          <a:lstStyle>
            <a:lvl1pPr marL="0" indent="0">
              <a:buNone/>
              <a:defRPr sz="728">
                <a:solidFill>
                  <a:schemeClr val="bg1"/>
                </a:solidFill>
              </a:defRPr>
            </a:lvl1pPr>
            <a:lvl2pPr marL="332832" indent="0">
              <a:buNone/>
              <a:defRPr sz="728">
                <a:solidFill>
                  <a:schemeClr val="bg1"/>
                </a:solidFill>
              </a:defRPr>
            </a:lvl2pPr>
            <a:lvl3pPr marL="665665" indent="0">
              <a:buNone/>
              <a:defRPr sz="728">
                <a:solidFill>
                  <a:schemeClr val="bg1"/>
                </a:solidFill>
              </a:defRPr>
            </a:lvl3pPr>
            <a:lvl4pPr marL="998497" indent="0">
              <a:buNone/>
              <a:defRPr sz="728">
                <a:solidFill>
                  <a:schemeClr val="bg1"/>
                </a:solidFill>
              </a:defRPr>
            </a:lvl4pPr>
            <a:lvl5pPr marL="1331330" indent="0">
              <a:buNone/>
              <a:defRPr sz="72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55720" y="5263216"/>
            <a:ext cx="218373" cy="30878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982201" y="5761941"/>
            <a:ext cx="1992313" cy="686486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7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7929255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FHIR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 userDrawn="1"/>
        </p:nvSpPr>
        <p:spPr>
          <a:xfrm>
            <a:off x="9829801" y="5444192"/>
            <a:ext cx="2232280" cy="103200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165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FHIR® Resources: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5632"/>
            <a:ext cx="10515600" cy="508133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598508"/>
            <a:ext cx="12192000" cy="2594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983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03655" y="6607476"/>
            <a:ext cx="10950145" cy="258762"/>
          </a:xfrm>
        </p:spPr>
        <p:txBody>
          <a:bodyPr>
            <a:noAutofit/>
          </a:bodyPr>
          <a:lstStyle>
            <a:lvl1pPr marL="0" indent="0">
              <a:buNone/>
              <a:defRPr sz="728">
                <a:solidFill>
                  <a:schemeClr val="bg1"/>
                </a:solidFill>
              </a:defRPr>
            </a:lvl1pPr>
            <a:lvl2pPr marL="332832" indent="0">
              <a:buNone/>
              <a:defRPr sz="728">
                <a:solidFill>
                  <a:schemeClr val="bg1"/>
                </a:solidFill>
              </a:defRPr>
            </a:lvl2pPr>
            <a:lvl3pPr marL="665665" indent="0">
              <a:buNone/>
              <a:defRPr sz="728">
                <a:solidFill>
                  <a:schemeClr val="bg1"/>
                </a:solidFill>
              </a:defRPr>
            </a:lvl3pPr>
            <a:lvl4pPr marL="998497" indent="0">
              <a:buNone/>
              <a:defRPr sz="728">
                <a:solidFill>
                  <a:schemeClr val="bg1"/>
                </a:solidFill>
              </a:defRPr>
            </a:lvl4pPr>
            <a:lvl5pPr marL="1331330" indent="0">
              <a:buNone/>
              <a:defRPr sz="72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55720" y="5263216"/>
            <a:ext cx="218373" cy="30878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982201" y="5761941"/>
            <a:ext cx="1992313" cy="686486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7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22390236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DICOMwe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 userDrawn="1"/>
        </p:nvSpPr>
        <p:spPr>
          <a:xfrm>
            <a:off x="9829801" y="5444192"/>
            <a:ext cx="2232280" cy="103200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19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DICOMweb™ Resources: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5632"/>
            <a:ext cx="5102352" cy="508133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598508"/>
            <a:ext cx="12192000" cy="2594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983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03655" y="6607476"/>
            <a:ext cx="10950145" cy="258762"/>
          </a:xfrm>
        </p:spPr>
        <p:txBody>
          <a:bodyPr>
            <a:noAutofit/>
          </a:bodyPr>
          <a:lstStyle>
            <a:lvl1pPr marL="0" indent="0">
              <a:buNone/>
              <a:defRPr sz="728">
                <a:solidFill>
                  <a:schemeClr val="bg1"/>
                </a:solidFill>
              </a:defRPr>
            </a:lvl1pPr>
            <a:lvl2pPr marL="332832" indent="0">
              <a:buNone/>
              <a:defRPr sz="728">
                <a:solidFill>
                  <a:schemeClr val="bg1"/>
                </a:solidFill>
              </a:defRPr>
            </a:lvl2pPr>
            <a:lvl3pPr marL="665665" indent="0">
              <a:buNone/>
              <a:defRPr sz="728">
                <a:solidFill>
                  <a:schemeClr val="bg1"/>
                </a:solidFill>
              </a:defRPr>
            </a:lvl3pPr>
            <a:lvl4pPr marL="998497" indent="0">
              <a:buNone/>
              <a:defRPr sz="728">
                <a:solidFill>
                  <a:schemeClr val="bg1"/>
                </a:solidFill>
              </a:defRPr>
            </a:lvl4pPr>
            <a:lvl5pPr marL="1331330" indent="0">
              <a:buNone/>
              <a:defRPr sz="72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982201" y="5761941"/>
            <a:ext cx="1992313" cy="686486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87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10" name="Picture 2" descr="Image result for x ray icon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615382" y="5304742"/>
            <a:ext cx="282512" cy="282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018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D44CE-FBCF-4AD0-8227-3E77AEB55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00372-9E1A-46E2-9BA6-0D26CFB87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4BE45-3F05-4EA6-825A-CC29FBC29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262CD-5CFE-4AAC-A085-BAB3FC668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F83D3-4CFD-40CB-A331-62A4A5DB3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6892F5-F7A2-420A-8BF3-D2A2054912B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636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All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591018"/>
            <a:ext cx="12192000" cy="62669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83"/>
          </a:p>
        </p:txBody>
      </p:sp>
      <p:sp>
        <p:nvSpPr>
          <p:cNvPr id="4" name="Rectangle 3"/>
          <p:cNvSpPr/>
          <p:nvPr userDrawn="1"/>
        </p:nvSpPr>
        <p:spPr>
          <a:xfrm>
            <a:off x="0" y="6490276"/>
            <a:ext cx="12192000" cy="188370"/>
          </a:xfrm>
          <a:prstGeom prst="rect">
            <a:avLst/>
          </a:prstGeom>
          <a:solidFill>
            <a:srgbClr val="FCE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8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43753"/>
            <a:ext cx="10515600" cy="886732"/>
          </a:xfrm>
          <a:prstGeom prst="rect">
            <a:avLst/>
          </a:prstGeom>
        </p:spPr>
        <p:txBody>
          <a:bodyPr/>
          <a:lstStyle>
            <a:lvl1pPr algn="l">
              <a:defRPr sz="1966">
                <a:solidFill>
                  <a:srgbClr val="0091B9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35123" y="175102"/>
            <a:ext cx="2704983" cy="267820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838199" y="1997076"/>
            <a:ext cx="10515600" cy="435925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64436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340" y="1107716"/>
            <a:ext cx="10607451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17AA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340" y="2250717"/>
            <a:ext cx="5021568" cy="3971636"/>
          </a:xfrm>
          <a:prstGeom prst="rect">
            <a:avLst/>
          </a:prstGeom>
        </p:spPr>
        <p:txBody>
          <a:bodyPr>
            <a:normAutofit/>
          </a:bodyPr>
          <a:lstStyle>
            <a:lvl1pPr marL="186386" indent="-186386">
              <a:lnSpc>
                <a:spcPct val="90000"/>
              </a:lnSpc>
              <a:defRPr sz="1553">
                <a:solidFill>
                  <a:schemeClr val="tx1"/>
                </a:solidFill>
              </a:defRPr>
            </a:lvl1pPr>
            <a:lvl2pPr>
              <a:lnSpc>
                <a:spcPct val="80000"/>
              </a:lnSpc>
              <a:defRPr sz="1553">
                <a:solidFill>
                  <a:schemeClr val="tx1"/>
                </a:solidFill>
              </a:defRPr>
            </a:lvl2pPr>
            <a:lvl3pPr>
              <a:lnSpc>
                <a:spcPct val="80000"/>
              </a:lnSpc>
              <a:defRPr sz="1553">
                <a:solidFill>
                  <a:schemeClr val="tx1"/>
                </a:solidFill>
              </a:defRPr>
            </a:lvl3pPr>
            <a:lvl4pPr>
              <a:lnSpc>
                <a:spcPct val="80000"/>
              </a:lnSpc>
              <a:defRPr sz="1553">
                <a:solidFill>
                  <a:schemeClr val="tx1"/>
                </a:solidFill>
              </a:defRPr>
            </a:lvl4pPr>
            <a:lvl5pPr>
              <a:lnSpc>
                <a:spcPct val="80000"/>
              </a:lnSpc>
              <a:defRPr sz="1553">
                <a:solidFill>
                  <a:schemeClr val="tx1"/>
                </a:solidFill>
              </a:defRPr>
            </a:lvl5pPr>
            <a:lvl6pPr>
              <a:defRPr sz="1553"/>
            </a:lvl6pPr>
            <a:lvl7pPr>
              <a:defRPr sz="1553"/>
            </a:lvl7pPr>
            <a:lvl8pPr>
              <a:defRPr sz="1553"/>
            </a:lvl8pPr>
            <a:lvl9pPr>
              <a:defRPr sz="155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76759" y="2250717"/>
            <a:ext cx="5389034" cy="3971636"/>
          </a:xfrm>
          <a:prstGeom prst="rect">
            <a:avLst/>
          </a:prstGeom>
        </p:spPr>
        <p:txBody>
          <a:bodyPr>
            <a:normAutofit/>
          </a:bodyPr>
          <a:lstStyle>
            <a:lvl1pPr marL="186386" indent="-186386">
              <a:lnSpc>
                <a:spcPct val="80000"/>
              </a:lnSpc>
              <a:defRPr sz="1553">
                <a:solidFill>
                  <a:schemeClr val="tx1"/>
                </a:solidFill>
              </a:defRPr>
            </a:lvl1pPr>
            <a:lvl2pPr>
              <a:lnSpc>
                <a:spcPct val="80000"/>
              </a:lnSpc>
              <a:defRPr sz="1553">
                <a:solidFill>
                  <a:schemeClr val="tx1"/>
                </a:solidFill>
              </a:defRPr>
            </a:lvl2pPr>
            <a:lvl3pPr>
              <a:lnSpc>
                <a:spcPct val="80000"/>
              </a:lnSpc>
              <a:defRPr sz="1553">
                <a:solidFill>
                  <a:schemeClr val="tx1"/>
                </a:solidFill>
              </a:defRPr>
            </a:lvl3pPr>
            <a:lvl4pPr>
              <a:lnSpc>
                <a:spcPct val="80000"/>
              </a:lnSpc>
              <a:defRPr sz="1553">
                <a:solidFill>
                  <a:schemeClr val="tx1"/>
                </a:solidFill>
              </a:defRPr>
            </a:lvl4pPr>
            <a:lvl5pPr>
              <a:lnSpc>
                <a:spcPct val="80000"/>
              </a:lnSpc>
              <a:defRPr sz="1553">
                <a:solidFill>
                  <a:schemeClr val="tx1"/>
                </a:solidFill>
              </a:defRPr>
            </a:lvl5pPr>
            <a:lvl6pPr>
              <a:defRPr sz="1553"/>
            </a:lvl6pPr>
            <a:lvl7pPr>
              <a:defRPr sz="1553"/>
            </a:lvl7pPr>
            <a:lvl8pPr>
              <a:defRPr sz="1553"/>
            </a:lvl8pPr>
            <a:lvl9pPr>
              <a:defRPr sz="155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23582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p Logo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6"/>
          </a:xfrm>
          <a:prstGeom prst="rect">
            <a:avLst/>
          </a:prstGeom>
        </p:spPr>
        <p:txBody>
          <a:bodyPr/>
          <a:lstStyle/>
          <a:p>
            <a:fld id="{FAEE2A64-31A5-4E6F-A42D-E9B3A933A2E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01595" y="1295402"/>
            <a:ext cx="11485605" cy="714375"/>
          </a:xfrm>
        </p:spPr>
        <p:txBody>
          <a:bodyPr/>
          <a:lstStyle>
            <a:lvl1pPr marL="0" indent="0" algn="l">
              <a:buNone/>
              <a:defRPr b="1" i="0" cap="none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401595" y="2133600"/>
            <a:ext cx="11485605" cy="4419600"/>
          </a:xfrm>
        </p:spPr>
        <p:txBody>
          <a:bodyPr/>
          <a:lstStyle>
            <a:lvl1pPr>
              <a:defRPr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>
                <a:latin typeface="+mn-lt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909234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_Duo_266.jpg"/>
          <p:cNvPicPr>
            <a:picLocks noChangeAspect="1"/>
          </p:cNvPicPr>
          <p:nvPr userDrawn="1"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3/23/2022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664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9898C-1C7B-420C-AB58-4902A7C04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2ED2F-3C04-4BBC-A047-1B94D35C2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7A551-7196-40FE-A0F6-F6E04BFE3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93849-EBF7-4B95-86BB-312AFFF0B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48EF9-F87E-4FF6-ADF2-7E86908C6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D7DE82F-4696-4FF6-8778-E37DABD114B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33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655B6-FE50-4617-A24E-62B4B0B10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27846-529C-4327-86D1-272BDBA18F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D4A20C-E6A5-45CA-B454-C985B48EE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668522-381D-48B1-945A-E0582AD3E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721930-E901-4A86-B8D5-40708696E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1FED45-05B3-434A-B0F6-26A49C65E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549248D-5A39-4A77-9EE0-7D79E398385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56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8D3A3-B396-4EB1-A3CD-3E72DD0F5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AA4B8-D78B-4593-A881-E9AC07D43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7F756-ACFB-44F3-99BA-D94AE5DD86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1E6788-44E3-41CD-B073-7861293A74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36B40F-070E-4EFA-8890-F1648212E3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B5460E-F7B9-45D1-A3CD-CEBD0A676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B50585-8A64-4E08-A805-1F4B7CF54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D3D87C-4863-402F-9D78-AF78FAE7A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D4A5A80-6153-447E-9519-A7A57509571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98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5F8E3-881A-4AB1-9537-E332E6694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43D242-5314-4577-ACF5-9EA3CEDEE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C4F14F-BA50-4DFE-BD8F-2B7FA23CD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79BC0A-B1EF-4E18-9B9A-6B3F0952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D8D543-11D4-4534-8434-B77AFDE1EC8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489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5DF8AF-22B1-4900-9E41-3E8D72025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5F97DD-1AD5-482C-947D-56FD09506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04507B-68B8-4916-92E9-E3EA192BE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C2A7E19-1FF1-4347-89A2-6943D6569BA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40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D00BA-7A87-4747-BCDB-132E71480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13EA0-8332-4F18-8915-FA6D6D67A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F6957E-586B-454A-9808-3916E1A16F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2E4B79-72C2-4180-88C5-A9055BF3C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2053A8-EC56-45DD-988A-49C5EB068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C2285-C540-49D9-A1B3-1C0A9297D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26EC25-F845-4F41-BC9F-2CF213F4D6D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231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E3AB0-D1FF-4616-86E2-750436F63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4164DE-6F4B-46D2-869E-22E9E9D5BA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C3BC43-9DEE-48F3-A6BF-D9AEA5300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DF682-4CDA-45E5-86CB-7BE1FBB33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58067C-7A91-448E-8957-D2DFB07D4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F6936B-91E5-4648-A783-CD6E62B4D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ED18E5-258F-43E9-96F3-31355A9A37A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665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420910-252D-4238-B772-63FBC647E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A4706-CC0B-4BBF-ACF8-EB9C10EDE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C7382-E369-4080-8BA2-ECC1C63850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68049-82F9-4C0D-8FC9-F012EA8165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UNCLASSIFIED/FOR OFFICIAL USE ONLY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FCABD-FB03-480A-9688-1B2DC8B14B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22E0B2B-33D2-4E1A-813E-FACD8D95CB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77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  <p:sldLayoutId id="2147483680" r:id="rId18"/>
    <p:sldLayoutId id="2147483681" r:id="rId19"/>
    <p:sldLayoutId id="2147483683" r:id="rId20"/>
    <p:sldLayoutId id="2147483687" r:id="rId21"/>
    <p:sldLayoutId id="2147483688" r:id="rId22"/>
    <p:sldLayoutId id="2147483722" r:id="rId2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jpeg"/><Relationship Id="rId5" Type="http://schemas.openxmlformats.org/officeDocument/2006/relationships/hyperlink" Target="https://profiles.ihe.net/" TargetMode="Externa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7.png"/><Relationship Id="rId4" Type="http://schemas.openxmlformats.org/officeDocument/2006/relationships/hyperlink" Target="https://profiles.ihe.net/ITI/HIE-Whitepaper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hyperlink" Target="https://profiles.ihe.net/ITI/HIE-Whitepaper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hyperlink" Target="https://profiles.ihe.net/ITI/MHDS" TargetMode="External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1C03947-13C6-4CFC-86EB-21B2A81DBE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Privacy &amp; Security </a:t>
            </a:r>
            <a:br>
              <a:rPr lang="en-US" dirty="0">
                <a:solidFill>
                  <a:srgbClr val="000000"/>
                </a:solidFill>
                <a:latin typeface="Arial" charset="0"/>
                <a:cs typeface="Arial" charset="0"/>
              </a:rPr>
            </a:br>
            <a:r>
              <a:rPr 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from IHE</a:t>
            </a:r>
            <a:br>
              <a:rPr lang="en-US" dirty="0">
                <a:solidFill>
                  <a:srgbClr val="000000"/>
                </a:solidFill>
                <a:latin typeface="Arial" charset="0"/>
                <a:cs typeface="Arial" charset="0"/>
              </a:rPr>
            </a:br>
            <a:r>
              <a:rPr lang="en-US" sz="3200" dirty="0">
                <a:solidFill>
                  <a:srgbClr val="000000"/>
                </a:solidFill>
                <a:latin typeface="Arial" charset="0"/>
                <a:cs typeface="Arial" charset="0"/>
                <a:hlinkClick r:id="rId5"/>
              </a:rPr>
              <a:t>https://profiles.ihe.net</a:t>
            </a:r>
            <a:r>
              <a:rPr lang="en-US" sz="3200" dirty="0">
                <a:solidFill>
                  <a:srgbClr val="000000"/>
                </a:solidFill>
                <a:latin typeface="Arial" charset="0"/>
                <a:cs typeface="Arial" charset="0"/>
              </a:rPr>
              <a:t> 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D31C23C-8E97-4EF4-B3EF-9BF2793DF8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defTabSz="806867" fontAlgn="base">
              <a:spcBef>
                <a:spcPct val="0"/>
              </a:spcBef>
              <a:spcAft>
                <a:spcPct val="0"/>
              </a:spcAft>
            </a:pPr>
            <a:endParaRPr lang="en-US" sz="3600" dirty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 defTabSz="806867" fontAlgn="base">
              <a:spcBef>
                <a:spcPct val="0"/>
              </a:spcBef>
              <a:spcAft>
                <a:spcPct val="0"/>
              </a:spcAft>
            </a:pPr>
            <a:r>
              <a:rPr lang="en-US" sz="3600" dirty="0">
                <a:solidFill>
                  <a:srgbClr val="000000"/>
                </a:solidFill>
                <a:latin typeface="Arial" charset="0"/>
                <a:cs typeface="Arial" charset="0"/>
              </a:rPr>
              <a:t>John Moehrke </a:t>
            </a:r>
          </a:p>
          <a:p>
            <a:pPr defTabSz="806867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&lt;JohnMoehrke@gmail.com&gt;</a:t>
            </a:r>
          </a:p>
          <a:p>
            <a:pPr defTabSz="806867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0000"/>
                </a:solidFill>
                <a:latin typeface="Arial" charset="0"/>
                <a:cs typeface="Arial" charset="0"/>
              </a:rPr>
              <a:t>Co-Chair: IHE ITI Planning Committee</a:t>
            </a:r>
          </a:p>
          <a:p>
            <a:endParaRPr lang="en-US" dirty="0"/>
          </a:p>
        </p:txBody>
      </p:sp>
      <p:sp>
        <p:nvSpPr>
          <p:cNvPr id="8197" name="Rectangle 3"/>
          <p:cNvSpPr>
            <a:spLocks noChangeArrowheads="1"/>
          </p:cNvSpPr>
          <p:nvPr/>
        </p:nvSpPr>
        <p:spPr bwMode="auto">
          <a:xfrm>
            <a:off x="1822358" y="1991845"/>
            <a:ext cx="8508066" cy="1761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pPr algn="ctr" defTabSz="899320" fontAlgn="base">
              <a:spcBef>
                <a:spcPct val="0"/>
              </a:spcBef>
              <a:spcAft>
                <a:spcPct val="0"/>
              </a:spcAft>
            </a:pPr>
            <a:br>
              <a:rPr lang="en-US" sz="4324" dirty="0">
                <a:solidFill>
                  <a:srgbClr val="000000"/>
                </a:solidFill>
                <a:latin typeface="Arial" charset="0"/>
                <a:cs typeface="Arial" charset="0"/>
              </a:rPr>
            </a:br>
            <a:br>
              <a:rPr lang="en-US" sz="3265" dirty="0">
                <a:solidFill>
                  <a:srgbClr val="000000"/>
                </a:solidFill>
                <a:latin typeface="Arial" charset="0"/>
                <a:cs typeface="Arial" charset="0"/>
              </a:rPr>
            </a:br>
            <a:endParaRPr lang="en-US" sz="3265" dirty="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4B7F75-9B5B-49D0-9110-46EFE3DB137C}"/>
              </a:ext>
            </a:extLst>
          </p:cNvPr>
          <p:cNvGrpSpPr>
            <a:grpSpLocks noChangeAspect="1"/>
          </p:cNvGrpSpPr>
          <p:nvPr/>
        </p:nvGrpSpPr>
        <p:grpSpPr>
          <a:xfrm>
            <a:off x="2793996" y="5389671"/>
            <a:ext cx="2468353" cy="775415"/>
            <a:chOff x="2314575" y="1733550"/>
            <a:chExt cx="7610475" cy="239077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B7C2CF6-A29D-4107-84CF-E861A1DEF556}"/>
                </a:ext>
              </a:extLst>
            </p:cNvPr>
            <p:cNvSpPr/>
            <p:nvPr/>
          </p:nvSpPr>
          <p:spPr>
            <a:xfrm>
              <a:off x="2314575" y="1733550"/>
              <a:ext cx="7610475" cy="2390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06867" fontAlgn="base">
                <a:spcBef>
                  <a:spcPct val="0"/>
                </a:spcBef>
                <a:spcAft>
                  <a:spcPct val="0"/>
                </a:spcAft>
              </a:pPr>
              <a:endParaRPr lang="en-US" sz="119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pic>
          <p:nvPicPr>
            <p:cNvPr id="15" name="Picture 6" descr="Afbeeldingsresultaat voor ihe logo">
              <a:extLst>
                <a:ext uri="{FF2B5EF4-FFF2-40B4-BE49-F238E27FC236}">
                  <a16:creationId xmlns:a16="http://schemas.microsoft.com/office/drawing/2014/main" id="{77EEC4F6-E313-4E49-BD39-028324DAF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4600" y="1948913"/>
              <a:ext cx="7162800" cy="19468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DBBF142F-8633-43FA-BBD3-549867C878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810" y="5164334"/>
            <a:ext cx="1000752" cy="1000752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C3576AE-8937-4136-AC1D-36DCCDDD96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948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47"/>
    </mc:Choice>
    <mc:Fallback>
      <p:transition spd="slow" advTm="13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6F5F9-FF4D-42B2-ABDE-76B32EFAE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whitepapers and handbooks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653B4-B40E-4663-ACFF-EF0500FF6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HIE Whitepaper – </a:t>
            </a:r>
            <a:r>
              <a:rPr lang="en-US" dirty="0">
                <a:hlinkClick r:id="rId4"/>
              </a:rPr>
              <a:t>https://profiles.ihe.net/ITI/HIE-Whitepaper</a:t>
            </a:r>
            <a:r>
              <a:rPr lang="en-US" dirty="0"/>
              <a:t> </a:t>
            </a:r>
          </a:p>
          <a:p>
            <a:r>
              <a:rPr lang="en-US" dirty="0"/>
              <a:t>Template for XDS Affinity Domain Planning (policy defining)</a:t>
            </a:r>
          </a:p>
          <a:p>
            <a:r>
              <a:rPr lang="en-US" dirty="0"/>
              <a:t>Document Sharing Metadata Handbook (vocabulary management)</a:t>
            </a:r>
          </a:p>
          <a:p>
            <a:r>
              <a:rPr lang="en-US" dirty="0"/>
              <a:t>Access Control whitepaper</a:t>
            </a:r>
          </a:p>
          <a:p>
            <a:r>
              <a:rPr lang="en-US" dirty="0"/>
              <a:t>De-Identification Handbook </a:t>
            </a:r>
          </a:p>
          <a:p>
            <a:r>
              <a:rPr lang="en-US" dirty="0"/>
              <a:t>Cookbook on preparing an IHE profile Security Considerations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8B8A82-966C-43C5-85BB-19EED75A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6892F5-F7A2-420A-8BF3-D2A2054912B1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8A83CA0-86AA-4634-9539-ED6E0B7EDA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718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029"/>
    </mc:Choice>
    <mc:Fallback>
      <p:transition spd="slow" advTm="108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902DBE-FE76-4C0F-BC40-A05BF358C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IHE Security and Privacy Controls mapping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A00DF-A803-4FEB-9EC9-44DC2B86A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36892F5-F7A2-420A-8BF3-D2A2054912B1}" type="slidenum">
              <a:rPr lang="en-US" smtClean="0"/>
              <a:pPr>
                <a:spcAft>
                  <a:spcPts val="600"/>
                </a:spcAft>
                <a:defRPr/>
              </a:pPr>
              <a:t>3</a:t>
            </a:fld>
            <a:endParaRPr lang="en-US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C2B3190-6CA6-4AAE-BD53-2845C7AB37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9623546"/>
              </p:ext>
            </p:extLst>
          </p:nvPr>
        </p:nvGraphicFramePr>
        <p:xfrm>
          <a:off x="835154" y="1194082"/>
          <a:ext cx="10532598" cy="4714736"/>
        </p:xfrm>
        <a:graphic>
          <a:graphicData uri="http://schemas.openxmlformats.org/drawingml/2006/table">
            <a:tbl>
              <a:tblPr firstRow="1" bandRow="1"/>
              <a:tblGrid>
                <a:gridCol w="3195296">
                  <a:extLst>
                    <a:ext uri="{9D8B030D-6E8A-4147-A177-3AD203B41FA5}">
                      <a16:colId xmlns:a16="http://schemas.microsoft.com/office/drawing/2014/main" val="398223015"/>
                    </a:ext>
                  </a:extLst>
                </a:gridCol>
                <a:gridCol w="1040661">
                  <a:extLst>
                    <a:ext uri="{9D8B030D-6E8A-4147-A177-3AD203B41FA5}">
                      <a16:colId xmlns:a16="http://schemas.microsoft.com/office/drawing/2014/main" val="1545328633"/>
                    </a:ext>
                  </a:extLst>
                </a:gridCol>
                <a:gridCol w="1098960">
                  <a:extLst>
                    <a:ext uri="{9D8B030D-6E8A-4147-A177-3AD203B41FA5}">
                      <a16:colId xmlns:a16="http://schemas.microsoft.com/office/drawing/2014/main" val="3079305367"/>
                    </a:ext>
                  </a:extLst>
                </a:gridCol>
                <a:gridCol w="816420">
                  <a:extLst>
                    <a:ext uri="{9D8B030D-6E8A-4147-A177-3AD203B41FA5}">
                      <a16:colId xmlns:a16="http://schemas.microsoft.com/office/drawing/2014/main" val="202427002"/>
                    </a:ext>
                  </a:extLst>
                </a:gridCol>
                <a:gridCol w="882767">
                  <a:extLst>
                    <a:ext uri="{9D8B030D-6E8A-4147-A177-3AD203B41FA5}">
                      <a16:colId xmlns:a16="http://schemas.microsoft.com/office/drawing/2014/main" val="3662889815"/>
                    </a:ext>
                  </a:extLst>
                </a:gridCol>
                <a:gridCol w="982358">
                  <a:extLst>
                    <a:ext uri="{9D8B030D-6E8A-4147-A177-3AD203B41FA5}">
                      <a16:colId xmlns:a16="http://schemas.microsoft.com/office/drawing/2014/main" val="3095221049"/>
                    </a:ext>
                  </a:extLst>
                </a:gridCol>
                <a:gridCol w="1660088">
                  <a:extLst>
                    <a:ext uri="{9D8B030D-6E8A-4147-A177-3AD203B41FA5}">
                      <a16:colId xmlns:a16="http://schemas.microsoft.com/office/drawing/2014/main" val="3284502712"/>
                    </a:ext>
                  </a:extLst>
                </a:gridCol>
                <a:gridCol w="856048">
                  <a:extLst>
                    <a:ext uri="{9D8B030D-6E8A-4147-A177-3AD203B41FA5}">
                      <a16:colId xmlns:a16="http://schemas.microsoft.com/office/drawing/2014/main" val="1356853521"/>
                    </a:ext>
                  </a:extLst>
                </a:gridCol>
              </a:tblGrid>
              <a:tr h="758813">
                <a:tc>
                  <a:txBody>
                    <a:bodyPr/>
                    <a:lstStyle/>
                    <a:p>
                      <a:pPr algn="l"/>
                      <a:r>
                        <a:rPr lang="en-US" sz="1800" b="1">
                          <a:effectLst/>
                        </a:rPr>
                        <a:t>Function vs Profile</a:t>
                      </a:r>
                    </a:p>
                  </a:txBody>
                  <a:tcPr marL="63411" marR="63411" marT="31706" marB="3170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>
                          <a:effectLst/>
                        </a:rPr>
                        <a:t>Audit Log</a:t>
                      </a:r>
                    </a:p>
                  </a:txBody>
                  <a:tcPr marL="63411" marR="63411" marT="31706" marB="3170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>
                          <a:effectLst/>
                        </a:rPr>
                        <a:t>Id / Authn</a:t>
                      </a:r>
                    </a:p>
                  </a:txBody>
                  <a:tcPr marL="63411" marR="63411" marT="31706" marB="3170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>
                          <a:effectLst/>
                        </a:rPr>
                        <a:t>Authz</a:t>
                      </a:r>
                    </a:p>
                  </a:txBody>
                  <a:tcPr marL="63411" marR="63411" marT="31706" marB="3170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>
                          <a:effectLst/>
                        </a:rPr>
                        <a:t>Secrecy</a:t>
                      </a:r>
                    </a:p>
                  </a:txBody>
                  <a:tcPr marL="63411" marR="63411" marT="31706" marB="3170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effectLst/>
                        </a:rPr>
                        <a:t>Integrity</a:t>
                      </a:r>
                    </a:p>
                  </a:txBody>
                  <a:tcPr marL="63411" marR="63411" marT="31706" marB="3170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>
                          <a:effectLst/>
                        </a:rPr>
                        <a:t>Non-Repudiation</a:t>
                      </a:r>
                    </a:p>
                  </a:txBody>
                  <a:tcPr marL="63411" marR="63411" marT="31706" marB="3170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>
                          <a:effectLst/>
                        </a:rPr>
                        <a:t>Privacy</a:t>
                      </a:r>
                    </a:p>
                  </a:txBody>
                  <a:tcPr marL="63411" marR="63411" marT="31706" marB="3170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3808082"/>
                  </a:ext>
                </a:extLst>
              </a:tr>
              <a:tr h="758813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Audit Trails and Node Authentication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1379556"/>
                  </a:ext>
                </a:extLst>
              </a:tr>
              <a:tr h="456730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Consistent Time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111365"/>
                  </a:ext>
                </a:extLst>
              </a:tr>
              <a:tr h="456730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Internet User Authorization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dirty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dirty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2195278"/>
                  </a:ext>
                </a:extLst>
              </a:tr>
              <a:tr h="456730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Cross-Enterprise User Assertion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3697655"/>
                  </a:ext>
                </a:extLst>
              </a:tr>
              <a:tr h="456730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Basic Patient Privacy Consents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dirty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dirty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8921426"/>
                  </a:ext>
                </a:extLst>
              </a:tr>
              <a:tr h="456730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Mobile Care Services Discovery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dirty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dirty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070331"/>
                  </a:ext>
                </a:extLst>
              </a:tr>
              <a:tr h="456730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Document Digital Signature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dirty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dirty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379140"/>
                  </a:ext>
                </a:extLst>
              </a:tr>
              <a:tr h="456730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>
                          <a:effectLst/>
                        </a:rPr>
                        <a:t>Document Encryption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√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dirty="0">
                        <a:effectLst/>
                      </a:endParaRP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dirty="0">
                          <a:effectLst/>
                        </a:rPr>
                        <a:t>O</a:t>
                      </a:r>
                    </a:p>
                  </a:txBody>
                  <a:tcPr marL="63411" marR="63411" marT="31706" marB="31706">
                    <a:lnL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1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319853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E54F9AC-24A8-4B63-BDF8-EFE3D27C7FEF}"/>
              </a:ext>
            </a:extLst>
          </p:cNvPr>
          <p:cNvSpPr txBox="1"/>
          <p:nvPr/>
        </p:nvSpPr>
        <p:spPr>
          <a:xfrm>
            <a:off x="1679944" y="6207488"/>
            <a:ext cx="591976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dirty="0"/>
              <a:t>HIE-Whitepaper - </a:t>
            </a:r>
            <a:r>
              <a:rPr lang="en-US" sz="1800" dirty="0">
                <a:hlinkClick r:id="rId4"/>
              </a:rPr>
              <a:t>https://profiles.ihe.net/ITI/HIE-Whitepaper</a:t>
            </a:r>
            <a:endParaRPr lang="en-US" sz="1800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2239B06-9977-4547-AEB1-BF0ED58B39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904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29"/>
    </mc:Choice>
    <mc:Fallback>
      <p:transition spd="slow" advTm="50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8D852-92DA-4D07-800C-8FC26263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Legacy Document Exchange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7205F-53DF-4B43-A912-1A5E66DCC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Consistent Time (CT)</a:t>
            </a:r>
          </a:p>
          <a:p>
            <a:r>
              <a:rPr lang="en-US" dirty="0"/>
              <a:t>Audit Trail and Node Authentication (ATNA) </a:t>
            </a:r>
            <a:r>
              <a:rPr lang="en-US" sz="2200" dirty="0"/>
              <a:t>– Audit, Session Control, Access Control</a:t>
            </a:r>
            <a:endParaRPr lang="en-US" dirty="0"/>
          </a:p>
          <a:p>
            <a:r>
              <a:rPr lang="en-US" dirty="0"/>
              <a:t>Cross-Enterprise User Assertion (XUA) </a:t>
            </a:r>
            <a:r>
              <a:rPr lang="en-US" sz="2000" dirty="0"/>
              <a:t>– Federated User Auth</a:t>
            </a:r>
            <a:endParaRPr lang="en-US" dirty="0"/>
          </a:p>
          <a:p>
            <a:r>
              <a:rPr lang="en-US" dirty="0"/>
              <a:t>Basic Patient Privacy Consents (BPPC) </a:t>
            </a:r>
            <a:r>
              <a:rPr lang="en-US" sz="2200" dirty="0"/>
              <a:t>– Basic Consent</a:t>
            </a:r>
          </a:p>
          <a:p>
            <a:r>
              <a:rPr lang="en-US" dirty="0"/>
              <a:t>Advanced Patient Privacy Consents (APPC) </a:t>
            </a:r>
            <a:r>
              <a:rPr lang="en-US" sz="2200" dirty="0"/>
              <a:t>– provisions/exceptions to Basic Consent</a:t>
            </a:r>
            <a:endParaRPr lang="en-US" dirty="0"/>
          </a:p>
          <a:p>
            <a:r>
              <a:rPr lang="en-US" dirty="0"/>
              <a:t>Secure Retrieve (</a:t>
            </a:r>
            <a:r>
              <a:rPr lang="en-US" dirty="0" err="1"/>
              <a:t>SeR</a:t>
            </a:r>
            <a:r>
              <a:rPr lang="en-US" dirty="0"/>
              <a:t>) </a:t>
            </a:r>
            <a:r>
              <a:rPr lang="en-US" sz="2400" dirty="0"/>
              <a:t>– registry focused common access control decisions</a:t>
            </a:r>
          </a:p>
          <a:p>
            <a:r>
              <a:rPr lang="en-US" dirty="0"/>
              <a:t>Document Digital Signature (DSG) </a:t>
            </a:r>
            <a:r>
              <a:rPr lang="en-US" sz="2000" dirty="0"/>
              <a:t>– End-to-End signatures on a Document</a:t>
            </a:r>
            <a:endParaRPr lang="en-US" dirty="0"/>
          </a:p>
          <a:p>
            <a:r>
              <a:rPr lang="en-US" dirty="0"/>
              <a:t>Document Encryption (DEN) </a:t>
            </a:r>
            <a:r>
              <a:rPr lang="en-US" sz="2000" dirty="0"/>
              <a:t>– End-to-End encryption on a Document</a:t>
            </a:r>
            <a:endParaRPr lang="en-US" sz="2400" dirty="0"/>
          </a:p>
          <a:p>
            <a:r>
              <a:rPr lang="en-US" dirty="0"/>
              <a:t>Other (Patient Identity, Organization/Provider Directory, Vocabulary </a:t>
            </a:r>
            <a:r>
              <a:rPr lang="en-US" dirty="0" err="1"/>
              <a:t>Mgmt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86F960-0165-41DA-9573-9F6E7AC20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6892F5-F7A2-420A-8BF3-D2A2054912B1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52DA5B1F-A692-4CC7-8435-23CCEC9E89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078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812"/>
    </mc:Choice>
    <mc:Fallback>
      <p:transition spd="slow" advTm="347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27CB7-33CF-4AA6-B3DD-C912DA725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FHIR (or any RESTful)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15E30-FF9A-42F3-B438-AB162B0B4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/>
          </a:bodyPr>
          <a:lstStyle/>
          <a:p>
            <a:r>
              <a:rPr lang="en-US" dirty="0"/>
              <a:t>Consistent Time (CT)</a:t>
            </a:r>
          </a:p>
          <a:p>
            <a:r>
              <a:rPr lang="en-US" dirty="0"/>
              <a:t>Internet User Authorization (IUA)</a:t>
            </a:r>
            <a:r>
              <a:rPr lang="en-US" sz="2000" dirty="0"/>
              <a:t> – an </a:t>
            </a:r>
            <a:r>
              <a:rPr lang="en-US" sz="2000" dirty="0" err="1"/>
              <a:t>Oauth</a:t>
            </a:r>
            <a:r>
              <a:rPr lang="en-US" sz="2000" dirty="0"/>
              <a:t> profile complementary to SMART-on-FHIR</a:t>
            </a:r>
          </a:p>
          <a:p>
            <a:r>
              <a:rPr lang="en-US" dirty="0"/>
              <a:t>Audit Trail and Node Authentication (ATNA) </a:t>
            </a:r>
            <a:r>
              <a:rPr lang="en-US" sz="2200" dirty="0"/>
              <a:t>– Audit, Access Control, Session Control</a:t>
            </a:r>
          </a:p>
          <a:p>
            <a:pPr lvl="1"/>
            <a:r>
              <a:rPr lang="en-US" dirty="0"/>
              <a:t>Using FHIR AuditEvent resource rather than DICOM </a:t>
            </a:r>
            <a:r>
              <a:rPr lang="en-US" dirty="0" err="1"/>
              <a:t>AuditMessage</a:t>
            </a:r>
            <a:endParaRPr lang="en-US" dirty="0"/>
          </a:p>
          <a:p>
            <a:pPr lvl="1"/>
            <a:r>
              <a:rPr lang="en-US" dirty="0"/>
              <a:t>Option to use IUA for client authentication</a:t>
            </a:r>
          </a:p>
          <a:p>
            <a:endParaRPr lang="en-US" sz="2000" dirty="0"/>
          </a:p>
          <a:p>
            <a:r>
              <a:rPr lang="en-US" sz="2000" dirty="0"/>
              <a:t>Note the Mobile Health Document Sharing (MHDS) describes comprehensive use. </a:t>
            </a:r>
            <a:r>
              <a:rPr lang="en-US" sz="2000" dirty="0">
                <a:hlinkClick r:id="rId5"/>
              </a:rPr>
              <a:t>https://profiles.ihe.net/ITI/MHDS</a:t>
            </a:r>
            <a:r>
              <a:rPr lang="en-US" sz="2000" dirty="0"/>
              <a:t> </a:t>
            </a:r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122C320-26D4-4B1D-80C9-EBDD209686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295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267"/>
    </mc:Choice>
    <mc:Fallback>
      <p:transition spd="slow" advTm="153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1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defTabSz="899005" fontAlgn="base">
              <a:spcBef>
                <a:spcPct val="0"/>
              </a:spcBef>
              <a:spcAft>
                <a:spcPct val="0"/>
              </a:spcAft>
            </a:pPr>
            <a:fld id="{C52921F7-34AA-45FB-8377-BFCAE17E0413}" type="slidenum">
              <a:rPr lang="en-US" sz="1765">
                <a:solidFill>
                  <a:prstClr val="black"/>
                </a:solidFill>
                <a:latin typeface="Arial" charset="0"/>
                <a:cs typeface="Arial" charset="0"/>
              </a:rPr>
              <a:pPr defTabSz="899005"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 sz="1765" dirty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sp>
        <p:nvSpPr>
          <p:cNvPr id="68613" name="Rectangle 3"/>
          <p:cNvSpPr>
            <a:spLocks noChangeArrowheads="1"/>
          </p:cNvSpPr>
          <p:nvPr/>
        </p:nvSpPr>
        <p:spPr bwMode="auto">
          <a:xfrm>
            <a:off x="1841967" y="1781640"/>
            <a:ext cx="8508066" cy="55092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44" tIns="44921" rIns="89844" bIns="44921">
            <a:spAutoFit/>
          </a:bodyPr>
          <a:lstStyle/>
          <a:p>
            <a:pPr algn="ctr" defTabSz="899005" fontAlgn="base">
              <a:spcBef>
                <a:spcPct val="0"/>
              </a:spcBef>
              <a:spcAft>
                <a:spcPct val="0"/>
              </a:spcAft>
            </a:pPr>
            <a:r>
              <a:rPr lang="en-US" sz="4324" dirty="0">
                <a:solidFill>
                  <a:prstClr val="black"/>
                </a:solidFill>
                <a:latin typeface="Arial" charset="0"/>
                <a:cs typeface="Arial" charset="0"/>
              </a:rPr>
              <a:t>Questions?</a:t>
            </a:r>
            <a:br>
              <a:rPr lang="en-US" sz="4324" dirty="0">
                <a:solidFill>
                  <a:prstClr val="black"/>
                </a:solidFill>
                <a:latin typeface="Arial" charset="0"/>
                <a:cs typeface="Arial" charset="0"/>
              </a:rPr>
            </a:br>
            <a:endParaRPr lang="en-US" sz="4324" dirty="0">
              <a:solidFill>
                <a:prstClr val="black"/>
              </a:solidFill>
              <a:latin typeface="Arial" charset="0"/>
              <a:cs typeface="Arial" charset="0"/>
            </a:endParaRPr>
          </a:p>
          <a:p>
            <a:pPr algn="ctr" defTabSz="899005" fontAlgn="base">
              <a:spcBef>
                <a:spcPct val="0"/>
              </a:spcBef>
              <a:spcAft>
                <a:spcPct val="0"/>
              </a:spcAft>
            </a:pPr>
            <a:r>
              <a:rPr lang="en-US" sz="3883" dirty="0">
                <a:solidFill>
                  <a:prstClr val="black"/>
                </a:solidFill>
                <a:latin typeface="Arial" charset="0"/>
                <a:cs typeface="Arial" charset="0"/>
              </a:rPr>
              <a:t>John Moehrke</a:t>
            </a:r>
          </a:p>
          <a:p>
            <a:pPr algn="ctr" defTabSz="899005" fontAlgn="base">
              <a:spcBef>
                <a:spcPct val="0"/>
              </a:spcBef>
              <a:spcAft>
                <a:spcPct val="0"/>
              </a:spcAft>
            </a:pPr>
            <a:r>
              <a:rPr lang="en-US" sz="3883" dirty="0">
                <a:solidFill>
                  <a:prstClr val="black"/>
                </a:solidFill>
                <a:latin typeface="Arial" charset="0"/>
                <a:cs typeface="Arial" charset="0"/>
              </a:rPr>
              <a:t>Consultant with By Light</a:t>
            </a:r>
          </a:p>
          <a:p>
            <a:pPr algn="ctr" defTabSz="899005" fontAlgn="base">
              <a:spcBef>
                <a:spcPct val="0"/>
              </a:spcBef>
              <a:spcAft>
                <a:spcPct val="0"/>
              </a:spcAft>
            </a:pPr>
            <a:r>
              <a:rPr lang="en-US" sz="3883" dirty="0">
                <a:solidFill>
                  <a:prstClr val="black"/>
                </a:solidFill>
                <a:latin typeface="Arial" charset="0"/>
                <a:cs typeface="Arial" charset="0"/>
              </a:rPr>
              <a:t>Gmail </a:t>
            </a:r>
            <a:r>
              <a:rPr lang="en-US" sz="3883" dirty="0" err="1">
                <a:solidFill>
                  <a:prstClr val="black"/>
                </a:solidFill>
                <a:latin typeface="Arial" charset="0"/>
                <a:cs typeface="Arial" charset="0"/>
              </a:rPr>
              <a:t>JohnMoehrke</a:t>
            </a:r>
            <a:endParaRPr lang="en-US" sz="3883" dirty="0">
              <a:solidFill>
                <a:prstClr val="black"/>
              </a:solidFill>
              <a:latin typeface="Arial" charset="0"/>
              <a:cs typeface="Arial" charset="0"/>
            </a:endParaRPr>
          </a:p>
          <a:p>
            <a:pPr algn="ctr" defTabSz="899005" fontAlgn="base">
              <a:spcBef>
                <a:spcPct val="0"/>
              </a:spcBef>
              <a:spcAft>
                <a:spcPct val="0"/>
              </a:spcAft>
            </a:pPr>
            <a:r>
              <a:rPr lang="en-US" sz="3883" dirty="0">
                <a:solidFill>
                  <a:prstClr val="black"/>
                </a:solidFill>
                <a:latin typeface="Arial" charset="0"/>
                <a:cs typeface="Arial" charset="0"/>
              </a:rPr>
              <a:t>Twitter </a:t>
            </a:r>
            <a:r>
              <a:rPr lang="en-US" sz="3883" dirty="0" err="1">
                <a:solidFill>
                  <a:prstClr val="black"/>
                </a:solidFill>
                <a:latin typeface="Arial" charset="0"/>
                <a:cs typeface="Arial" charset="0"/>
              </a:rPr>
              <a:t>JohnMoehrke</a:t>
            </a:r>
            <a:endParaRPr lang="en-US" sz="3883" dirty="0">
              <a:solidFill>
                <a:prstClr val="black"/>
              </a:solidFill>
              <a:latin typeface="Arial" charset="0"/>
              <a:cs typeface="Arial" charset="0"/>
            </a:endParaRPr>
          </a:p>
          <a:p>
            <a:pPr algn="ctr" defTabSz="899005" fontAlgn="base">
              <a:spcBef>
                <a:spcPct val="0"/>
              </a:spcBef>
              <a:spcAft>
                <a:spcPct val="0"/>
              </a:spcAft>
            </a:pPr>
            <a:r>
              <a:rPr lang="en-US" sz="3883" dirty="0">
                <a:solidFill>
                  <a:prstClr val="black"/>
                </a:solidFill>
                <a:latin typeface="Arial" charset="0"/>
                <a:cs typeface="Arial" charset="0"/>
              </a:rPr>
              <a:t>Skype </a:t>
            </a:r>
            <a:r>
              <a:rPr lang="en-US" sz="3883" dirty="0" err="1">
                <a:solidFill>
                  <a:prstClr val="black"/>
                </a:solidFill>
                <a:latin typeface="Arial" charset="0"/>
                <a:cs typeface="Arial" charset="0"/>
              </a:rPr>
              <a:t>johnmoehrke</a:t>
            </a:r>
            <a:endParaRPr lang="en-US" sz="3883" dirty="0">
              <a:solidFill>
                <a:prstClr val="black"/>
              </a:solidFill>
              <a:latin typeface="Arial" charset="0"/>
              <a:cs typeface="Arial" charset="0"/>
            </a:endParaRPr>
          </a:p>
          <a:p>
            <a:pPr algn="ctr" defTabSz="899005" fontAlgn="base">
              <a:spcBef>
                <a:spcPct val="0"/>
              </a:spcBef>
              <a:spcAft>
                <a:spcPct val="0"/>
              </a:spcAft>
            </a:pPr>
            <a:r>
              <a:rPr lang="en-US" sz="3883" dirty="0">
                <a:solidFill>
                  <a:prstClr val="black"/>
                </a:solidFill>
                <a:latin typeface="Arial" charset="0"/>
                <a:cs typeface="Arial" charset="0"/>
              </a:rPr>
              <a:t>Blog healthSecPrivacy.blogspot.com</a:t>
            </a:r>
          </a:p>
          <a:p>
            <a:pPr algn="ctr" defTabSz="899005" fontAlgn="base">
              <a:spcBef>
                <a:spcPct val="0"/>
              </a:spcBef>
              <a:spcAft>
                <a:spcPct val="0"/>
              </a:spcAft>
            </a:pPr>
            <a:endParaRPr lang="en-US" sz="3265" dirty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B897DB1-B76E-4101-A911-8F4B196E03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77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31"/>
    </mc:Choice>
    <mc:Fallback>
      <p:transition spd="slow" advTm="22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22892</TotalTime>
  <Words>414</Words>
  <Application>Microsoft Office PowerPoint</Application>
  <PresentationFormat>Widescreen</PresentationFormat>
  <Paragraphs>98</Paragraphs>
  <Slides>6</Slides>
  <Notes>4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Verdana</vt:lpstr>
      <vt:lpstr>Office Theme</vt:lpstr>
      <vt:lpstr>Privacy &amp; Security  from IHE https://profiles.ihe.net </vt:lpstr>
      <vt:lpstr>whitepapers and handbooks</vt:lpstr>
      <vt:lpstr>IHE Security and Privacy Controls mapping</vt:lpstr>
      <vt:lpstr>Legacy Document Exchange</vt:lpstr>
      <vt:lpstr>For FHIR (or any RESTful)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IHE on FHIR</dc:title>
  <dc:creator>John Moehrke</dc:creator>
  <cp:lastModifiedBy>John Moehrke</cp:lastModifiedBy>
  <cp:revision>91</cp:revision>
  <cp:lastPrinted>2018-06-15T19:50:31Z</cp:lastPrinted>
  <dcterms:created xsi:type="dcterms:W3CDTF">2018-06-04T17:06:37Z</dcterms:created>
  <dcterms:modified xsi:type="dcterms:W3CDTF">2022-03-23T19:59:37Z</dcterms:modified>
</cp:coreProperties>
</file>